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68" r:id="rId2"/>
    <p:sldId id="331" r:id="rId3"/>
    <p:sldId id="332" r:id="rId4"/>
    <p:sldId id="333" r:id="rId5"/>
    <p:sldId id="373" r:id="rId6"/>
    <p:sldId id="372"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60"/>
    <p:restoredTop sz="94940"/>
  </p:normalViewPr>
  <p:slideViewPr>
    <p:cSldViewPr snapToGrid="0">
      <p:cViewPr varScale="1">
        <p:scale>
          <a:sx n="231" d="100"/>
          <a:sy n="231" d="100"/>
        </p:scale>
        <p:origin x="1392"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23/12/2025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87491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1657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12/23/25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12/23/25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Matthew 2:13-23</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3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4016741"/>
          </a:xfrm>
          <a:prstGeom prst="rect">
            <a:avLst/>
          </a:prstGeom>
          <a:noFill/>
          <a:ln w="9525">
            <a:noFill/>
            <a:miter lim="800000"/>
            <a:headEnd/>
            <a:tailEnd/>
          </a:ln>
        </p:spPr>
        <p:txBody>
          <a:bodyPr wrap="square">
            <a:prstTxWarp prst="textNoShape">
              <a:avLst/>
            </a:prstTxWarp>
            <a:spAutoFit/>
          </a:bodyPr>
          <a:lstStyle/>
          <a:p>
            <a:pPr lvl="0" indent="152400">
              <a:lnSpc>
                <a:spcPct val="115000"/>
              </a:lnSpc>
              <a:spcAft>
                <a:spcPts val="1000"/>
              </a:spcAft>
              <a:defRPr/>
            </a:pPr>
            <a:r>
              <a:rPr lang="en-US" sz="2800" b="1" baseline="30000" dirty="0">
                <a:solidFill>
                  <a:schemeClr val="bg1"/>
                </a:solidFill>
                <a:latin typeface="Times New Roman" panose="02020603050405020304" pitchFamily="18" charset="0"/>
                <a:cs typeface="Times New Roman" panose="02020603050405020304" pitchFamily="18" charset="0"/>
              </a:rPr>
              <a:t>13 </a:t>
            </a:r>
            <a:r>
              <a:rPr lang="en-US" sz="2800" dirty="0">
                <a:solidFill>
                  <a:schemeClr val="bg1"/>
                </a:solidFill>
                <a:latin typeface="Times New Roman" panose="02020603050405020304" pitchFamily="18" charset="0"/>
                <a:cs typeface="Times New Roman" panose="02020603050405020304" pitchFamily="18" charset="0"/>
              </a:rPr>
              <a:t>Now when they had departed, behold, an angel of the Lord appeared to Joseph in a dream and said, “Rise, take the child and his mother, and flee to Egypt, and remain there until I tell you, for Herod is about to search for the child, to destroy him.” </a:t>
            </a:r>
            <a:r>
              <a:rPr lang="en-US" sz="2800" b="1" baseline="30000" dirty="0">
                <a:solidFill>
                  <a:schemeClr val="bg1"/>
                </a:solidFill>
                <a:latin typeface="Times New Roman" panose="02020603050405020304" pitchFamily="18" charset="0"/>
                <a:cs typeface="Times New Roman" panose="02020603050405020304" pitchFamily="18" charset="0"/>
              </a:rPr>
              <a:t>14 </a:t>
            </a:r>
            <a:r>
              <a:rPr lang="en-US" sz="2800" dirty="0">
                <a:solidFill>
                  <a:schemeClr val="bg1"/>
                </a:solidFill>
                <a:latin typeface="Times New Roman" panose="02020603050405020304" pitchFamily="18" charset="0"/>
                <a:cs typeface="Times New Roman" panose="02020603050405020304" pitchFamily="18" charset="0"/>
              </a:rPr>
              <a:t>And he rose and took the child and his mother by night and departed to Egypt </a:t>
            </a:r>
            <a:r>
              <a:rPr lang="en-US" sz="2800" b="1" baseline="30000" dirty="0">
                <a:solidFill>
                  <a:schemeClr val="bg1"/>
                </a:solidFill>
                <a:latin typeface="Times New Roman" panose="02020603050405020304" pitchFamily="18" charset="0"/>
                <a:cs typeface="Times New Roman" panose="02020603050405020304" pitchFamily="18" charset="0"/>
              </a:rPr>
              <a:t>15 </a:t>
            </a:r>
            <a:r>
              <a:rPr lang="en-US" sz="2800" dirty="0">
                <a:solidFill>
                  <a:schemeClr val="bg1"/>
                </a:solidFill>
                <a:latin typeface="Times New Roman" panose="02020603050405020304" pitchFamily="18" charset="0"/>
                <a:cs typeface="Times New Roman" panose="02020603050405020304" pitchFamily="18" charset="0"/>
              </a:rPr>
              <a:t>and remained there until the death of Herod. This was to fulfill what the Lord had spoken by the prophet, “Out of Egypt I called my son.”</a:t>
            </a:r>
            <a:r>
              <a:rPr lang="en-AU" sz="2800" dirty="0">
                <a:solidFill>
                  <a:schemeClr val="bg1"/>
                </a:solidFill>
                <a:latin typeface="Times New Roman" panose="02020603050405020304" pitchFamily="18" charset="0"/>
                <a:cs typeface="Times New Roman" panose="02020603050405020304" pitchFamily="18" charset="0"/>
              </a:rPr>
              <a:t> </a:t>
            </a:r>
            <a:endParaRPr kumimoji="0" lang="en-AU" sz="28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682966"/>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buNone/>
            </a:pPr>
            <a:r>
              <a:rPr lang="en-US" sz="2800" b="1" baseline="30000" dirty="0">
                <a:solidFill>
                  <a:schemeClr val="bg1"/>
                </a:solidFill>
                <a:effectLst/>
                <a:latin typeface="Times New Roman" panose="02020603050405020304" pitchFamily="18" charset="0"/>
                <a:ea typeface="Times New Roman" panose="02020603050405020304" pitchFamily="18" charset="0"/>
              </a:rPr>
              <a:t>16 </a:t>
            </a:r>
            <a:r>
              <a:rPr lang="en-US" sz="2800" dirty="0">
                <a:solidFill>
                  <a:schemeClr val="bg1"/>
                </a:solidFill>
                <a:effectLst/>
                <a:latin typeface="Times New Roman" panose="02020603050405020304" pitchFamily="18" charset="0"/>
                <a:ea typeface="Times New Roman" panose="02020603050405020304" pitchFamily="18" charset="0"/>
              </a:rPr>
              <a:t>Then Herod, when he saw that he had been tricked by the wise men, became furious, and he sent and killed all the male children in Bethlehem and in all that region who were two years old or under, according to the time that he had ascertained from the wise men. </a:t>
            </a:r>
            <a:r>
              <a:rPr lang="en-US" sz="2800" b="1" baseline="30000" dirty="0">
                <a:solidFill>
                  <a:schemeClr val="bg1"/>
                </a:solidFill>
                <a:effectLst/>
                <a:latin typeface="Times New Roman" panose="02020603050405020304" pitchFamily="18" charset="0"/>
                <a:ea typeface="Times New Roman" panose="02020603050405020304" pitchFamily="18" charset="0"/>
              </a:rPr>
              <a:t>17 </a:t>
            </a:r>
            <a:r>
              <a:rPr lang="en-US" sz="2800" dirty="0">
                <a:solidFill>
                  <a:schemeClr val="bg1"/>
                </a:solidFill>
                <a:effectLst/>
                <a:latin typeface="Times New Roman" panose="02020603050405020304" pitchFamily="18" charset="0"/>
                <a:ea typeface="Times New Roman" panose="02020603050405020304" pitchFamily="18" charset="0"/>
              </a:rPr>
              <a:t>Then was fulfilled what was spoken by the prophet Jeremiah: </a:t>
            </a:r>
            <a:endParaRPr lang="en-AU" sz="2800" dirty="0">
              <a:solidFill>
                <a:schemeClr val="bg1"/>
              </a:solidFill>
              <a:effectLst/>
              <a:latin typeface="Calibri" panose="020F0502020204030204" pitchFamily="34" charset="0"/>
              <a:ea typeface="Times New Roman" panose="02020603050405020304" pitchFamily="18" charset="0"/>
            </a:endParaRPr>
          </a:p>
          <a:p>
            <a:pPr marL="609600" indent="-609600">
              <a:lnSpc>
                <a:spcPct val="115000"/>
              </a:lnSpc>
              <a:spcBef>
                <a:spcPts val="1200"/>
              </a:spcBef>
              <a:spcAft>
                <a:spcPts val="1000"/>
              </a:spcAft>
              <a:buNone/>
              <a:tabLst>
                <a:tab pos="127000" algn="r"/>
                <a:tab pos="254000" algn="l"/>
              </a:tabLst>
            </a:pPr>
            <a:r>
              <a:rPr lang="en-US" sz="2800" dirty="0">
                <a:solidFill>
                  <a:schemeClr val="bg1"/>
                </a:solidFill>
                <a:effectLst/>
                <a:latin typeface="Times New Roman" panose="02020603050405020304" pitchFamily="18" charset="0"/>
                <a:ea typeface="Times New Roman" panose="02020603050405020304" pitchFamily="18" charset="0"/>
              </a:rPr>
              <a:t>	</a:t>
            </a:r>
            <a:r>
              <a:rPr lang="en-US" sz="2800" b="1" baseline="30000" dirty="0">
                <a:solidFill>
                  <a:schemeClr val="bg1"/>
                </a:solidFill>
                <a:effectLst/>
                <a:latin typeface="Times New Roman" panose="02020603050405020304" pitchFamily="18" charset="0"/>
                <a:ea typeface="Times New Roman" panose="02020603050405020304" pitchFamily="18" charset="0"/>
              </a:rPr>
              <a:t>18 </a:t>
            </a:r>
            <a:r>
              <a:rPr lang="en-US" sz="2800" dirty="0">
                <a:solidFill>
                  <a:schemeClr val="bg1"/>
                </a:solidFill>
                <a:effectLst/>
                <a:latin typeface="Times New Roman" panose="02020603050405020304" pitchFamily="18" charset="0"/>
                <a:ea typeface="Times New Roman" panose="02020603050405020304" pitchFamily="18" charset="0"/>
              </a:rPr>
              <a:t>	“A voice was heard in Ramah, </a:t>
            </a:r>
            <a:endParaRPr lang="en-AU" sz="2800" dirty="0">
              <a:solidFill>
                <a:schemeClr val="bg1"/>
              </a:solidFill>
              <a:effectLst/>
              <a:latin typeface="Calibri" panose="020F0502020204030204" pitchFamily="34" charset="0"/>
              <a:ea typeface="Times New Roman" panose="02020603050405020304" pitchFamily="18" charset="0"/>
            </a:endParaRPr>
          </a:p>
          <a:p>
            <a:pPr marL="609600" indent="-203200">
              <a:lnSpc>
                <a:spcPct val="115000"/>
              </a:lnSpc>
              <a:spcAft>
                <a:spcPts val="1000"/>
              </a:spcAft>
              <a:buNone/>
            </a:pPr>
            <a:r>
              <a:rPr lang="en-US" sz="2800" dirty="0">
                <a:solidFill>
                  <a:schemeClr val="bg1"/>
                </a:solidFill>
                <a:effectLst/>
                <a:latin typeface="Times New Roman" panose="02020603050405020304" pitchFamily="18" charset="0"/>
                <a:ea typeface="Times New Roman" panose="02020603050405020304" pitchFamily="18" charset="0"/>
              </a:rPr>
              <a:t>weeping and loud lamentation, </a:t>
            </a:r>
            <a:endParaRPr lang="en-AU" sz="2800" dirty="0">
              <a:solidFill>
                <a:schemeClr val="bg1"/>
              </a:solidFill>
              <a:effectLst/>
              <a:latin typeface="Calibri" panose="020F0502020204030204" pitchFamily="34" charset="0"/>
              <a:ea typeface="Times New Roman" panose="02020603050405020304" pitchFamily="18" charset="0"/>
            </a:endParaRPr>
          </a:p>
          <a:p>
            <a:pPr marL="609600" indent="-609600">
              <a:lnSpc>
                <a:spcPct val="115000"/>
              </a:lnSpc>
              <a:spcAft>
                <a:spcPts val="1000"/>
              </a:spcAft>
              <a:buNone/>
              <a:tabLst>
                <a:tab pos="127000" algn="r"/>
                <a:tab pos="254000" algn="l"/>
              </a:tabLst>
            </a:pPr>
            <a:r>
              <a:rPr lang="en-US" sz="2800" dirty="0">
                <a:solidFill>
                  <a:schemeClr val="bg1"/>
                </a:solidFill>
                <a:effectLst/>
                <a:latin typeface="Times New Roman" panose="02020603050405020304" pitchFamily="18" charset="0"/>
                <a:ea typeface="Times New Roman" panose="02020603050405020304" pitchFamily="18" charset="0"/>
              </a:rPr>
              <a:t>		Rachel weeping for her children; </a:t>
            </a:r>
            <a:endParaRPr lang="en-AU" sz="2800" dirty="0">
              <a:solidFill>
                <a:schemeClr val="bg1"/>
              </a:solidFill>
              <a:effectLst/>
              <a:latin typeface="Calibri" panose="020F0502020204030204" pitchFamily="34" charset="0"/>
              <a:ea typeface="Times New Roman" panose="02020603050405020304" pitchFamily="18" charset="0"/>
            </a:endParaRPr>
          </a:p>
          <a:p>
            <a:pPr marL="609600" indent="-203200">
              <a:lnSpc>
                <a:spcPct val="115000"/>
              </a:lnSpc>
              <a:spcAft>
                <a:spcPts val="1000"/>
              </a:spcAft>
            </a:pPr>
            <a:r>
              <a:rPr lang="en-US" sz="2800" dirty="0">
                <a:solidFill>
                  <a:schemeClr val="bg1"/>
                </a:solidFill>
                <a:effectLst/>
                <a:latin typeface="Times New Roman" panose="02020603050405020304" pitchFamily="18" charset="0"/>
                <a:ea typeface="Times New Roman" panose="02020603050405020304" pitchFamily="18" charset="0"/>
              </a:rPr>
              <a:t>she refused to be comforted, because they are no more.” </a:t>
            </a:r>
            <a:endParaRPr lang="en-AU" sz="2800" dirty="0">
              <a:solidFill>
                <a:schemeClr val="bg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29B03BE-A797-3A2E-F6A9-E16AADECD3E4}"/>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1E7F1FDB-0FE4-D482-7124-F6418E490E86}"/>
              </a:ext>
            </a:extLst>
          </p:cNvPr>
          <p:cNvSpPr txBox="1">
            <a:spLocks noChangeArrowheads="1"/>
          </p:cNvSpPr>
          <p:nvPr/>
        </p:nvSpPr>
        <p:spPr bwMode="auto">
          <a:xfrm>
            <a:off x="0" y="10297"/>
            <a:ext cx="9144000" cy="4656211"/>
          </a:xfrm>
          <a:prstGeom prst="rect">
            <a:avLst/>
          </a:prstGeom>
          <a:noFill/>
          <a:ln w="9525">
            <a:noFill/>
            <a:miter lim="800000"/>
            <a:headEnd/>
            <a:tailEnd/>
          </a:ln>
        </p:spPr>
        <p:txBody>
          <a:bodyPr wrap="square">
            <a:prstTxWarp prst="textNoShape">
              <a:avLst/>
            </a:prstTxWarp>
            <a:spAutoFit/>
          </a:bodyPr>
          <a:lstStyle/>
          <a:p>
            <a:pPr lvl="0">
              <a:lnSpc>
                <a:spcPct val="115000"/>
              </a:lnSpc>
              <a:spcAft>
                <a:spcPts val="1000"/>
              </a:spcAft>
              <a:defRPr/>
            </a:pPr>
            <a:r>
              <a:rPr lang="en-US" sz="2600" b="1" baseline="30000" dirty="0">
                <a:solidFill>
                  <a:schemeClr val="bg1"/>
                </a:solidFill>
                <a:effectLst/>
                <a:latin typeface="Times New Roman" panose="02020603050405020304" pitchFamily="18" charset="0"/>
                <a:ea typeface="Times New Roman" panose="02020603050405020304" pitchFamily="18" charset="0"/>
              </a:rPr>
              <a:t>19 </a:t>
            </a:r>
            <a:r>
              <a:rPr lang="en-US" sz="2600" dirty="0">
                <a:solidFill>
                  <a:schemeClr val="bg1"/>
                </a:solidFill>
                <a:effectLst/>
                <a:latin typeface="Times New Roman" panose="02020603050405020304" pitchFamily="18" charset="0"/>
                <a:ea typeface="Times New Roman" panose="02020603050405020304" pitchFamily="18" charset="0"/>
              </a:rPr>
              <a:t>But when Herod died, behold, an angel of the Lord appeared in a dream to Joseph in Egypt, </a:t>
            </a:r>
            <a:r>
              <a:rPr lang="en-US" sz="2600" b="1" baseline="30000" dirty="0">
                <a:solidFill>
                  <a:schemeClr val="bg1"/>
                </a:solidFill>
                <a:effectLst/>
                <a:latin typeface="Times New Roman" panose="02020603050405020304" pitchFamily="18" charset="0"/>
                <a:ea typeface="Times New Roman" panose="02020603050405020304" pitchFamily="18" charset="0"/>
              </a:rPr>
              <a:t>20 </a:t>
            </a:r>
            <a:r>
              <a:rPr lang="en-US" sz="2600" dirty="0">
                <a:solidFill>
                  <a:schemeClr val="bg1"/>
                </a:solidFill>
                <a:effectLst/>
                <a:latin typeface="Times New Roman" panose="02020603050405020304" pitchFamily="18" charset="0"/>
                <a:ea typeface="Times New Roman" panose="02020603050405020304" pitchFamily="18" charset="0"/>
              </a:rPr>
              <a:t>saying, “Rise, take the child and his mother and go to the land of Israel, for those who sought the child’s life are dead.” </a:t>
            </a:r>
            <a:r>
              <a:rPr lang="en-US" sz="2600" b="1" baseline="30000" dirty="0">
                <a:solidFill>
                  <a:schemeClr val="bg1"/>
                </a:solidFill>
                <a:effectLst/>
                <a:latin typeface="Times New Roman" panose="02020603050405020304" pitchFamily="18" charset="0"/>
                <a:ea typeface="Times New Roman" panose="02020603050405020304" pitchFamily="18" charset="0"/>
              </a:rPr>
              <a:t>21 </a:t>
            </a:r>
            <a:r>
              <a:rPr lang="en-US" sz="2600" dirty="0">
                <a:solidFill>
                  <a:schemeClr val="bg1"/>
                </a:solidFill>
                <a:effectLst/>
                <a:latin typeface="Times New Roman" panose="02020603050405020304" pitchFamily="18" charset="0"/>
                <a:ea typeface="Times New Roman" panose="02020603050405020304" pitchFamily="18" charset="0"/>
              </a:rPr>
              <a:t>And he rose and took the child and his mother and went to the land of Israel. </a:t>
            </a:r>
            <a:r>
              <a:rPr lang="en-US" sz="2600" b="1" baseline="30000" dirty="0">
                <a:solidFill>
                  <a:schemeClr val="bg1"/>
                </a:solidFill>
                <a:effectLst/>
                <a:latin typeface="Times New Roman" panose="02020603050405020304" pitchFamily="18" charset="0"/>
                <a:ea typeface="Times New Roman" panose="02020603050405020304" pitchFamily="18" charset="0"/>
              </a:rPr>
              <a:t>22 </a:t>
            </a:r>
            <a:r>
              <a:rPr lang="en-US" sz="2600" dirty="0">
                <a:solidFill>
                  <a:schemeClr val="bg1"/>
                </a:solidFill>
                <a:effectLst/>
                <a:latin typeface="Times New Roman" panose="02020603050405020304" pitchFamily="18" charset="0"/>
                <a:ea typeface="Times New Roman" panose="02020603050405020304" pitchFamily="18" charset="0"/>
              </a:rPr>
              <a:t>But when he heard that Archelaus was reigning over Judea in place of his father Herod, he was afraid to go there, and being warned in a dream he withdrew to the district of Galilee. </a:t>
            </a:r>
            <a:r>
              <a:rPr lang="en-US" sz="2600" b="1" baseline="30000" dirty="0">
                <a:solidFill>
                  <a:schemeClr val="bg1"/>
                </a:solidFill>
                <a:effectLst/>
                <a:latin typeface="Times New Roman" panose="02020603050405020304" pitchFamily="18" charset="0"/>
                <a:ea typeface="Times New Roman" panose="02020603050405020304" pitchFamily="18" charset="0"/>
              </a:rPr>
              <a:t>23 </a:t>
            </a:r>
            <a:r>
              <a:rPr lang="en-US" sz="2600" dirty="0">
                <a:solidFill>
                  <a:schemeClr val="bg1"/>
                </a:solidFill>
                <a:effectLst/>
                <a:latin typeface="Times New Roman" panose="02020603050405020304" pitchFamily="18" charset="0"/>
                <a:ea typeface="Times New Roman" panose="02020603050405020304" pitchFamily="18" charset="0"/>
              </a:rPr>
              <a:t>And he went and lived in a city called Nazareth, so that what was spoken by the prophets might be fulfilled, that he would be called a Nazarene.</a:t>
            </a:r>
            <a:r>
              <a:rPr lang="en-AU" sz="2600" dirty="0">
                <a:solidFill>
                  <a:schemeClr val="bg1"/>
                </a:solidFill>
                <a:effectLst/>
              </a:rPr>
              <a:t> </a:t>
            </a:r>
            <a:endParaRPr kumimoji="0" lang="en-AU" sz="2600" b="0" i="0" u="none" strike="noStrike" kern="1200" cap="none" spc="0" normalizeH="0" baseline="0" noProof="0" dirty="0">
              <a:ln>
                <a:noFill/>
              </a:ln>
              <a:solidFill>
                <a:schemeClr val="bg1"/>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237218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1" y="0"/>
            <a:ext cx="6533002" cy="461665"/>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kumimoji="0" lang="en-AU" sz="2400" b="1" u="none" strike="noStrike" kern="1200" cap="none" spc="15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Fulfilment</a:t>
            </a:r>
          </a:p>
        </p:txBody>
      </p:sp>
      <p:sp>
        <p:nvSpPr>
          <p:cNvPr id="3" name="TextBox 2">
            <a:extLst>
              <a:ext uri="{FF2B5EF4-FFF2-40B4-BE49-F238E27FC236}">
                <a16:creationId xmlns:a16="http://schemas.microsoft.com/office/drawing/2014/main" id="{BFFEEEFA-530A-D1CC-65E3-FDC17ADA1C6C}"/>
              </a:ext>
            </a:extLst>
          </p:cNvPr>
          <p:cNvSpPr txBox="1"/>
          <p:nvPr/>
        </p:nvSpPr>
        <p:spPr>
          <a:xfrm>
            <a:off x="324999" y="867736"/>
            <a:ext cx="881900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Christ-family become refugees to Egypt.  Fulfilment of Hosea.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Moses &amp; the Exodus from Egypt were a precursor to Jesus.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Fulfilment of the will of God and of the call of God.   </a:t>
            </a:r>
          </a:p>
        </p:txBody>
      </p:sp>
      <p:sp>
        <p:nvSpPr>
          <p:cNvPr id="24" name="TextBox 23">
            <a:extLst>
              <a:ext uri="{FF2B5EF4-FFF2-40B4-BE49-F238E27FC236}">
                <a16:creationId xmlns:a16="http://schemas.microsoft.com/office/drawing/2014/main" id="{4BD0DB40-B1F9-3F13-6131-CB10DA0A05A1}"/>
              </a:ext>
            </a:extLst>
          </p:cNvPr>
          <p:cNvSpPr txBox="1"/>
          <p:nvPr/>
        </p:nvSpPr>
        <p:spPr>
          <a:xfrm>
            <a:off x="17719" y="561056"/>
            <a:ext cx="3898777"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1: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warning &amp; the fleeing</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9" name="TextBox 18">
            <a:extLst>
              <a:ext uri="{FF2B5EF4-FFF2-40B4-BE49-F238E27FC236}">
                <a16:creationId xmlns:a16="http://schemas.microsoft.com/office/drawing/2014/main" id="{60DD3D24-94F3-9C52-A09C-39F4538101A9}"/>
              </a:ext>
            </a:extLst>
          </p:cNvPr>
          <p:cNvSpPr txBox="1"/>
          <p:nvPr/>
        </p:nvSpPr>
        <p:spPr>
          <a:xfrm>
            <a:off x="4117294" y="576445"/>
            <a:ext cx="3126297" cy="338554"/>
          </a:xfrm>
          <a:prstGeom prst="rect">
            <a:avLst/>
          </a:prstGeom>
          <a:solidFill>
            <a:schemeClr val="bg1"/>
          </a:solidFill>
        </p:spPr>
        <p:txBody>
          <a:bodyPr wrap="square" rtlCol="0">
            <a:spAutoFit/>
          </a:bodyPr>
          <a:lstStyle/>
          <a:p>
            <a:pPr>
              <a:buNone/>
            </a:pPr>
            <a:r>
              <a:rPr lang="en-AU" sz="1600" b="1" dirty="0">
                <a:latin typeface="Comic Sans MS" panose="030F0902030302020204" pitchFamily="66" charset="0"/>
              </a:rPr>
              <a:t>Out of Egypt, I called my son</a:t>
            </a:r>
            <a:endParaRPr lang="en-AU" sz="1600" dirty="0">
              <a:effectLst/>
              <a:latin typeface="Comic Sans MS" panose="030F0902030302020204" pitchFamily="66" charset="0"/>
              <a:ea typeface="Times New Roman" panose="02020603050405020304" pitchFamily="18" charset="0"/>
            </a:endParaRPr>
          </a:p>
        </p:txBody>
      </p:sp>
      <p:sp>
        <p:nvSpPr>
          <p:cNvPr id="2" name="TextBox 1">
            <a:extLst>
              <a:ext uri="{FF2B5EF4-FFF2-40B4-BE49-F238E27FC236}">
                <a16:creationId xmlns:a16="http://schemas.microsoft.com/office/drawing/2014/main" id="{C7C4AFD0-8527-3B73-CBAD-B4CFEEC48E84}"/>
              </a:ext>
            </a:extLst>
          </p:cNvPr>
          <p:cNvSpPr txBox="1"/>
          <p:nvPr/>
        </p:nvSpPr>
        <p:spPr>
          <a:xfrm>
            <a:off x="0" y="1970047"/>
            <a:ext cx="596012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2: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Evil King Herod and the suffering of the innocent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4" name="TextBox 3">
            <a:extLst>
              <a:ext uri="{FF2B5EF4-FFF2-40B4-BE49-F238E27FC236}">
                <a16:creationId xmlns:a16="http://schemas.microsoft.com/office/drawing/2014/main" id="{AC857C10-11E4-CBE0-9364-6D1DDDB79060}"/>
              </a:ext>
            </a:extLst>
          </p:cNvPr>
          <p:cNvSpPr txBox="1"/>
          <p:nvPr/>
        </p:nvSpPr>
        <p:spPr>
          <a:xfrm>
            <a:off x="1" y="3199181"/>
            <a:ext cx="6692746"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3: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A childhood of anonymity – growing up in a nothing-town.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19FDCD20-786A-F12E-EA80-DE2F73DEB5F2}"/>
              </a:ext>
            </a:extLst>
          </p:cNvPr>
          <p:cNvSpPr txBox="1"/>
          <p:nvPr/>
        </p:nvSpPr>
        <p:spPr>
          <a:xfrm>
            <a:off x="330507" y="2280606"/>
            <a:ext cx="8813493"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reminder of Jeremiah 31.  Bitter sorrow now, but a hope for the future.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 works through disaster, to bring blessing.</a:t>
            </a:r>
          </a:p>
        </p:txBody>
      </p:sp>
      <p:sp>
        <p:nvSpPr>
          <p:cNvPr id="6" name="TextBox 5">
            <a:extLst>
              <a:ext uri="{FF2B5EF4-FFF2-40B4-BE49-F238E27FC236}">
                <a16:creationId xmlns:a16="http://schemas.microsoft.com/office/drawing/2014/main" id="{D6329943-7D79-9423-0CBC-B2244CE7134B}"/>
              </a:ext>
            </a:extLst>
          </p:cNvPr>
          <p:cNvSpPr txBox="1"/>
          <p:nvPr/>
        </p:nvSpPr>
        <p:spPr>
          <a:xfrm>
            <a:off x="2227901" y="3568513"/>
            <a:ext cx="6916099" cy="584775"/>
          </a:xfrm>
          <a:prstGeom prst="rect">
            <a:avLst/>
          </a:prstGeom>
          <a:solidFill>
            <a:schemeClr val="bg1"/>
          </a:solidFill>
        </p:spPr>
        <p:txBody>
          <a:bodyPr wrap="square" rtlCol="0">
            <a:spAutoFit/>
          </a:bodyPr>
          <a:lstStyle/>
          <a:p>
            <a:pPr>
              <a:buNone/>
            </a:pPr>
            <a:r>
              <a:rPr lang="en-US" sz="1600" dirty="0">
                <a:latin typeface="Comic Sans MS" panose="030F0902030302020204" pitchFamily="66" charset="0"/>
                <a:ea typeface="Times New Roman" panose="02020603050405020304" pitchFamily="18" charset="0"/>
                <a:cs typeface="Times New Roman" panose="02020603050405020304" pitchFamily="18" charset="0"/>
              </a:rPr>
              <a:t>he went and lived in a city called Nazareth, so that what was spoken by the prophets might be fulfilled, that he would be called a Nazarene.</a:t>
            </a:r>
            <a:r>
              <a:rPr lang="en-AU" sz="1600" dirty="0"/>
              <a:t> </a:t>
            </a:r>
            <a:endParaRPr lang="en-AU" sz="1600" dirty="0">
              <a:effectLst/>
              <a:latin typeface="Comic Sans MS" panose="030F0902030302020204" pitchFamily="66" charset="0"/>
              <a:ea typeface="Times New Roman" panose="02020603050405020304" pitchFamily="18" charset="0"/>
            </a:endParaRPr>
          </a:p>
        </p:txBody>
      </p:sp>
      <p:sp>
        <p:nvSpPr>
          <p:cNvPr id="7" name="TextBox 6">
            <a:extLst>
              <a:ext uri="{FF2B5EF4-FFF2-40B4-BE49-F238E27FC236}">
                <a16:creationId xmlns:a16="http://schemas.microsoft.com/office/drawing/2014/main" id="{86F06C67-0FB1-065C-253B-4D547D6B8320}"/>
              </a:ext>
            </a:extLst>
          </p:cNvPr>
          <p:cNvSpPr txBox="1"/>
          <p:nvPr/>
        </p:nvSpPr>
        <p:spPr>
          <a:xfrm>
            <a:off x="325000" y="4122717"/>
            <a:ext cx="880128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play-on-words.  In Hebrew, ”The Messiah” is referred to as “Nezer” – the branch.  </a:t>
            </a:r>
          </a:p>
        </p:txBody>
      </p:sp>
    </p:spTree>
    <p:extLst>
      <p:ext uri="{BB962C8B-B14F-4D97-AF65-F5344CB8AC3E}">
        <p14:creationId xmlns:p14="http://schemas.microsoft.com/office/powerpoint/2010/main" val="126877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uiExpand="1" build="p"/>
      <p:bldP spid="24" grpId="0"/>
      <p:bldP spid="19" grpId="0" animBg="1"/>
      <p:bldP spid="2" grpId="0"/>
      <p:bldP spid="4" grpId="0"/>
      <p:bldP spid="5" grpId="0" build="p"/>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6389783" cy="461665"/>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kumimoji="0" lang="en-AU" sz="2400" b="1" u="none" strike="noStrike" kern="1200" cap="none" spc="15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Fulfilment</a:t>
            </a:r>
          </a:p>
        </p:txBody>
      </p:sp>
      <p:sp>
        <p:nvSpPr>
          <p:cNvPr id="3" name="TextBox 2">
            <a:extLst>
              <a:ext uri="{FF2B5EF4-FFF2-40B4-BE49-F238E27FC236}">
                <a16:creationId xmlns:a16="http://schemas.microsoft.com/office/drawing/2014/main" id="{BFFEEEFA-530A-D1CC-65E3-FDC17ADA1C6C}"/>
              </a:ext>
            </a:extLst>
          </p:cNvPr>
          <p:cNvSpPr txBox="1"/>
          <p:nvPr/>
        </p:nvSpPr>
        <p:spPr>
          <a:xfrm>
            <a:off x="324998" y="768345"/>
            <a:ext cx="881900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Christ-family become refugees to Egypt.  Fulfilment of Hosea.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Moses &amp; the Exodus from Egypt were a precursor to Jesus.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Fulfilment of the will of God and of the call of God.   </a:t>
            </a:r>
          </a:p>
        </p:txBody>
      </p:sp>
      <p:sp>
        <p:nvSpPr>
          <p:cNvPr id="24" name="TextBox 23">
            <a:extLst>
              <a:ext uri="{FF2B5EF4-FFF2-40B4-BE49-F238E27FC236}">
                <a16:creationId xmlns:a16="http://schemas.microsoft.com/office/drawing/2014/main" id="{4BD0DB40-B1F9-3F13-6131-CB10DA0A05A1}"/>
              </a:ext>
            </a:extLst>
          </p:cNvPr>
          <p:cNvSpPr txBox="1"/>
          <p:nvPr/>
        </p:nvSpPr>
        <p:spPr>
          <a:xfrm>
            <a:off x="17718" y="461665"/>
            <a:ext cx="3898777"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1: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warning &amp; the fleeing</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9" name="TextBox 18">
            <a:extLst>
              <a:ext uri="{FF2B5EF4-FFF2-40B4-BE49-F238E27FC236}">
                <a16:creationId xmlns:a16="http://schemas.microsoft.com/office/drawing/2014/main" id="{60DD3D24-94F3-9C52-A09C-39F4538101A9}"/>
              </a:ext>
            </a:extLst>
          </p:cNvPr>
          <p:cNvSpPr txBox="1"/>
          <p:nvPr/>
        </p:nvSpPr>
        <p:spPr>
          <a:xfrm>
            <a:off x="4117293" y="477054"/>
            <a:ext cx="3126297" cy="338554"/>
          </a:xfrm>
          <a:prstGeom prst="rect">
            <a:avLst/>
          </a:prstGeom>
          <a:solidFill>
            <a:schemeClr val="bg1"/>
          </a:solidFill>
        </p:spPr>
        <p:txBody>
          <a:bodyPr wrap="square" rtlCol="0">
            <a:spAutoFit/>
          </a:bodyPr>
          <a:lstStyle/>
          <a:p>
            <a:pPr>
              <a:buNone/>
            </a:pPr>
            <a:r>
              <a:rPr lang="en-AU" sz="1600" b="1" dirty="0">
                <a:latin typeface="Comic Sans MS" panose="030F0902030302020204" pitchFamily="66" charset="0"/>
              </a:rPr>
              <a:t>Out of Egypt, I called my son</a:t>
            </a:r>
            <a:endParaRPr lang="en-AU" sz="1600" dirty="0">
              <a:effectLst/>
              <a:latin typeface="Comic Sans MS" panose="030F0902030302020204" pitchFamily="66" charset="0"/>
              <a:ea typeface="Times New Roman" panose="02020603050405020304" pitchFamily="18" charset="0"/>
            </a:endParaRPr>
          </a:p>
        </p:txBody>
      </p:sp>
      <p:sp>
        <p:nvSpPr>
          <p:cNvPr id="2" name="TextBox 1">
            <a:extLst>
              <a:ext uri="{FF2B5EF4-FFF2-40B4-BE49-F238E27FC236}">
                <a16:creationId xmlns:a16="http://schemas.microsoft.com/office/drawing/2014/main" id="{C7C4AFD0-8527-3B73-CBAD-B4CFEEC48E84}"/>
              </a:ext>
            </a:extLst>
          </p:cNvPr>
          <p:cNvSpPr txBox="1"/>
          <p:nvPr/>
        </p:nvSpPr>
        <p:spPr>
          <a:xfrm>
            <a:off x="-17717" y="1685773"/>
            <a:ext cx="596012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2: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Evil King Herod and the suffering of the innocent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4" name="TextBox 3">
            <a:extLst>
              <a:ext uri="{FF2B5EF4-FFF2-40B4-BE49-F238E27FC236}">
                <a16:creationId xmlns:a16="http://schemas.microsoft.com/office/drawing/2014/main" id="{AC857C10-11E4-CBE0-9364-6D1DDDB79060}"/>
              </a:ext>
            </a:extLst>
          </p:cNvPr>
          <p:cNvSpPr txBox="1"/>
          <p:nvPr/>
        </p:nvSpPr>
        <p:spPr>
          <a:xfrm>
            <a:off x="0" y="2672834"/>
            <a:ext cx="6692746"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Scene 3: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A childhood of anonymity – growing up in a nothing-town.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19FDCD20-786A-F12E-EA80-DE2F73DEB5F2}"/>
              </a:ext>
            </a:extLst>
          </p:cNvPr>
          <p:cNvSpPr txBox="1"/>
          <p:nvPr/>
        </p:nvSpPr>
        <p:spPr>
          <a:xfrm>
            <a:off x="312790" y="1996332"/>
            <a:ext cx="8813493"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reminder of Jeremiah 31.  Bitter sorrow now, but a hope for the future.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 works through disaster, to bring blessing.</a:t>
            </a:r>
          </a:p>
        </p:txBody>
      </p:sp>
      <p:sp>
        <p:nvSpPr>
          <p:cNvPr id="7" name="TextBox 6">
            <a:extLst>
              <a:ext uri="{FF2B5EF4-FFF2-40B4-BE49-F238E27FC236}">
                <a16:creationId xmlns:a16="http://schemas.microsoft.com/office/drawing/2014/main" id="{86F06C67-0FB1-065C-253B-4D547D6B8320}"/>
              </a:ext>
            </a:extLst>
          </p:cNvPr>
          <p:cNvSpPr txBox="1"/>
          <p:nvPr/>
        </p:nvSpPr>
        <p:spPr>
          <a:xfrm>
            <a:off x="333857" y="2965828"/>
            <a:ext cx="8801284"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t>
            </a:r>
            <a:r>
              <a:rPr lang="en-AU" sz="1600" dirty="0">
                <a:solidFill>
                  <a:prstClr val="white"/>
                </a:solidFill>
                <a:latin typeface="Comic Sans MS" panose="030F0902030302020204" pitchFamily="66" charset="0"/>
                <a:cs typeface="Times New Roman" panose="02020603050405020304" pitchFamily="18" charset="0"/>
              </a:rPr>
              <a:t>Called a Nazarene</a:t>
            </a:r>
            <a:r>
              <a:rPr lang="en-AU" dirty="0">
                <a:solidFill>
                  <a:prstClr val="white"/>
                </a:solidFill>
                <a:latin typeface="Times New Roman" panose="02020603050405020304" pitchFamily="18" charset="0"/>
                <a:cs typeface="Times New Roman" panose="02020603050405020304" pitchFamily="18" charset="0"/>
              </a:rPr>
              <a: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play-on-words.  In Hebrew, “The Messiah” referred to as “Nezer” – the branch.  </a:t>
            </a:r>
          </a:p>
        </p:txBody>
      </p:sp>
      <p:sp>
        <p:nvSpPr>
          <p:cNvPr id="8" name="TextBox 7">
            <a:extLst>
              <a:ext uri="{FF2B5EF4-FFF2-40B4-BE49-F238E27FC236}">
                <a16:creationId xmlns:a16="http://schemas.microsoft.com/office/drawing/2014/main" id="{A9006CF6-B1A4-DD6C-8535-3D44FCC95405}"/>
              </a:ext>
            </a:extLst>
          </p:cNvPr>
          <p:cNvSpPr txBox="1"/>
          <p:nvPr/>
        </p:nvSpPr>
        <p:spPr>
          <a:xfrm>
            <a:off x="38785" y="3659895"/>
            <a:ext cx="9017305"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b="1" u="none" strike="noStrike" kern="1200" cap="none" spc="15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Living  lives  of  Fulfilment – </a:t>
            </a:r>
            <a:r>
              <a:rPr kumimoji="0" lang="en-AU" u="none" strike="noStrike" kern="1200" cap="none" normalizeH="0" noProof="0" dirty="0">
                <a:ln>
                  <a:noFill/>
                </a:ln>
                <a:solidFill>
                  <a:srgbClr val="FFFF00"/>
                </a:solidFill>
                <a:effectLst/>
                <a:uLnTx/>
                <a:uFillTx/>
                <a:latin typeface="Times New Roman" panose="02020603050405020304" pitchFamily="18" charset="0"/>
                <a:cs typeface="Times New Roman" panose="02020603050405020304" pitchFamily="18" charset="0"/>
              </a:rPr>
              <a:t>Fulfilling God’s will and Purpose</a:t>
            </a:r>
          </a:p>
        </p:txBody>
      </p:sp>
      <p:sp>
        <p:nvSpPr>
          <p:cNvPr id="9" name="TextBox 8">
            <a:extLst>
              <a:ext uri="{FF2B5EF4-FFF2-40B4-BE49-F238E27FC236}">
                <a16:creationId xmlns:a16="http://schemas.microsoft.com/office/drawing/2014/main" id="{F9BE3435-DA75-346D-26A7-A1AACBACB923}"/>
              </a:ext>
            </a:extLst>
          </p:cNvPr>
          <p:cNvSpPr txBox="1"/>
          <p:nvPr/>
        </p:nvSpPr>
        <p:spPr>
          <a:xfrm>
            <a:off x="17718" y="4042680"/>
            <a:ext cx="9138490" cy="1477328"/>
          </a:xfrm>
          <a:prstGeom prst="rect">
            <a:avLst/>
          </a:prstGeom>
          <a:noFill/>
        </p:spPr>
        <p:txBody>
          <a:bodyPr wrap="square" rtlCol="0">
            <a:spAutoFit/>
          </a:bodyPr>
          <a:lstStyle/>
          <a:p>
            <a:pPr marL="180975" lvl="0" indent="-180975">
              <a:buFont typeface="Arial" panose="020B0604020202020204" pitchFamily="34" charset="0"/>
              <a:buChar char="•"/>
              <a:defRPr/>
            </a:pPr>
            <a:r>
              <a:rPr lang="en-AU" u="sng" dirty="0">
                <a:solidFill>
                  <a:prstClr val="white"/>
                </a:solidFill>
                <a:latin typeface="Times New Roman" panose="02020603050405020304" pitchFamily="18" charset="0"/>
                <a:cs typeface="Times New Roman" panose="02020603050405020304" pitchFamily="18" charset="0"/>
              </a:rPr>
              <a:t>NOT</a:t>
            </a:r>
            <a:r>
              <a:rPr lang="en-AU" dirty="0">
                <a:solidFill>
                  <a:prstClr val="white"/>
                </a:solidFill>
                <a:latin typeface="Times New Roman" panose="02020603050405020304" pitchFamily="18" charset="0"/>
                <a:cs typeface="Times New Roman" panose="02020603050405020304" pitchFamily="18" charset="0"/>
              </a:rPr>
              <a:t>  about   joy without sorrow / blessing without hardship / homecoming without exile.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Hardships come first.  Then the blessing.</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Fulfilment brings glory to God and blessing to 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Ordinary everyday living (in joy &amp; suffering) is part of fulfilment of God’s perfect plan.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Fulfilment is Christ in us;  With us;  Strengthening;  Empowering;  Achieving His Good Will</a:t>
            </a:r>
          </a:p>
        </p:txBody>
      </p:sp>
      <p:sp>
        <p:nvSpPr>
          <p:cNvPr id="15" name="TextBox 14">
            <a:extLst>
              <a:ext uri="{FF2B5EF4-FFF2-40B4-BE49-F238E27FC236}">
                <a16:creationId xmlns:a16="http://schemas.microsoft.com/office/drawing/2014/main" id="{F8486928-0999-1B60-CEE9-A36A3F9F94C0}"/>
              </a:ext>
            </a:extLst>
          </p:cNvPr>
          <p:cNvSpPr txBox="1"/>
          <p:nvPr/>
        </p:nvSpPr>
        <p:spPr>
          <a:xfrm>
            <a:off x="5846591" y="4337850"/>
            <a:ext cx="3094547" cy="584775"/>
          </a:xfrm>
          <a:prstGeom prst="rect">
            <a:avLst/>
          </a:prstGeom>
          <a:noFill/>
          <a:ln w="6350">
            <a:solidFill>
              <a:srgbClr val="FFFF00"/>
            </a:solidFill>
          </a:ln>
        </p:spPr>
        <p:txBody>
          <a:bodyPr wrap="square" rtlCol="0">
            <a:spAutoFit/>
          </a:bodyPr>
          <a:lstStyle/>
          <a:p>
            <a:pPr lvl="0">
              <a:defRPr/>
            </a:pPr>
            <a:r>
              <a:rPr kumimoji="0" lang="en-AU" sz="16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Ultimate fulfilment – when Jesus returns &amp; eternal blessing</a:t>
            </a:r>
            <a:endParaRPr kumimoji="0" lang="en-AU" sz="16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270963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5"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18933</TotalTime>
  <Words>740</Words>
  <Application>Microsoft Macintosh PowerPoint</Application>
  <PresentationFormat>On-screen Show (16:10)</PresentationFormat>
  <Paragraphs>53</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311</cp:revision>
  <cp:lastPrinted>2025-12-24T07:48:06Z</cp:lastPrinted>
  <dcterms:created xsi:type="dcterms:W3CDTF">2024-07-12T04:24:48Z</dcterms:created>
  <dcterms:modified xsi:type="dcterms:W3CDTF">2025-12-24T07:50:30Z</dcterms:modified>
</cp:coreProperties>
</file>